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69" r:id="rId3"/>
    <p:sldId id="266" r:id="rId4"/>
    <p:sldId id="276" r:id="rId5"/>
    <p:sldId id="258" r:id="rId6"/>
    <p:sldId id="272" r:id="rId7"/>
    <p:sldId id="273" r:id="rId8"/>
    <p:sldId id="270" r:id="rId9"/>
    <p:sldId id="259" r:id="rId10"/>
    <p:sldId id="260" r:id="rId11"/>
    <p:sldId id="261" r:id="rId12"/>
    <p:sldId id="265" r:id="rId13"/>
    <p:sldId id="264" r:id="rId14"/>
    <p:sldId id="263" r:id="rId15"/>
    <p:sldId id="262" r:id="rId16"/>
    <p:sldId id="268" r:id="rId17"/>
    <p:sldId id="267" r:id="rId18"/>
    <p:sldId id="274" r:id="rId19"/>
    <p:sldId id="27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709" autoAdjust="0"/>
  </p:normalViewPr>
  <p:slideViewPr>
    <p:cSldViewPr snapToGrid="0">
      <p:cViewPr varScale="1">
        <p:scale>
          <a:sx n="79" d="100"/>
          <a:sy n="79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8F5B83-AA1D-4343-A167-990F104BB3B0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6B67D2-728C-4553-A63A-81A7E5424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71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B67D2-728C-4553-A63A-81A7E5424E4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374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p.Value</a:t>
            </a:r>
            <a:r>
              <a:rPr lang="en-US" dirty="0"/>
              <a:t> = 1.5e-30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B67D2-728C-4553-A63A-81A7E5424E4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38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6B67D2-728C-4553-A63A-81A7E5424E4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68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43EF9-E115-4CB7-99BE-FE44465A3F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053662-F4E9-4C20-AD8B-103399C6A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0CE266-E7FE-4C93-8822-184D3D211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2CEC8-46B0-40E4-B657-2F00906F6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2DD8E-F432-4E22-97E6-CE5C68134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179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60802-CE59-484B-A281-CC6D1808D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2D4DC-2AD1-475C-84A8-458B04E232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F9137-3C63-4D0A-9EFA-4FC5B4FF1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F63C8-BD8D-46C0-8A7D-F75C7F669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5D03F3-35C4-455F-B2C4-E1D7490BA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611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DF1043-22E8-4117-AB2E-C5465A824D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0BC485-3E46-4D94-B87B-3E366C684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B4401-12F9-416A-8D40-22FE668D4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8BD62-CBA8-4BE8-9611-BEC8D5DA2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A7DD7-708B-456D-A43E-B765E0F75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617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6C3FC-7CF3-4217-AA67-BD72B1A9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1AACA-728F-4E81-81A2-D8F0104E46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85D46A-EF0C-4FC6-9B6A-C31B46D46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C2C91-9268-45C6-9961-7E2D92BD7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D3F4F-3EA9-4CEE-86FB-23BF263F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766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EF83E2-FD66-48A2-82F8-51740F096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54719D-C7A2-4E26-A4E5-C39F8B8FB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4CCD93-092C-45AE-AD07-C9FC9D963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93AAF-6E0C-4816-9E10-10B2508AA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0ECE20-C207-425B-B388-064494CC7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847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7E26B-DA8F-4459-B4ED-5A8F3D67C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44FF41-390A-4037-8E66-EA686C0347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C850F5-6208-4E71-BEA2-92520098B4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7781F-1E72-4298-B864-FCACBB832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77CCB1-6164-428D-870C-F5ED7DA06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DEDF7E-3119-471D-B0C6-61F7AB3D0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209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EAEB2-D957-4E4E-AFDC-38A373889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F89F8D-7213-4336-8C30-7EA7AB88E4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DE5116-061B-4050-B861-E4BE5F98D6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90F9E7-E8FC-41D6-9E25-465A2F306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CA430A-C5D5-429E-B457-2D8CDC465A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748203-1965-4276-89BD-BB2594255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A991AC-A7FA-4B85-9D3B-757D9DF8F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D688452-C158-4488-A8FE-0AC7B2769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7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AF7DAD-925E-41FA-85E5-F86074875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B1ABFB-E18E-44A8-BBBA-C869C4BE8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C9186A-B248-48F0-8D2E-1A9F342C1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01E456-0062-49A0-8FAE-CFE1569E8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90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B5D0C03-7E0E-46C7-963C-EEA3E2000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E3BB98-3734-43D7-B25D-E5B663B2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33E352-90CF-4200-8DED-2CC75FAC2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859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1EA71A-6DF3-4816-8977-57934C7BB4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2C711-EFF7-4D72-AD60-480B6518B2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BBFCAF-E8BC-4793-89E2-C78E27540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CA8990-FB17-4241-BC87-FD8E40FC2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ED5965-7BF2-492C-B3F0-E77DEA4E3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025F1A-6C71-464F-9A30-48FB9574C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11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3CFC4-73A7-483D-8ECC-E03443B29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334C4A-B3AE-4263-A518-64246244A6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758130-A4C3-4227-8A09-D2397B837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299CD-7B33-4463-AF3B-155E8B853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77CA21-19E5-4343-B87E-E1FEC7BCF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E4DA0-E34B-4B5E-844A-BA6424D28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207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8CF21E-594E-4CBB-9954-74400DCAC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8F1A3B-0136-4408-B38C-C58C184B16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4218C-2629-4D5E-A797-787387EDA7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3070CE-4CF3-4BD2-9D46-3CFBC9E43154}" type="datetimeFigureOut">
              <a:rPr lang="en-US" smtClean="0"/>
              <a:t>11/29/2021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AE3994-BBF7-48E7-BD07-9C1DF97AD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8B608-5FA1-4CC9-9051-DD1FA1C26E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C2512F-C402-4832-A00F-B18D990DB7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01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F558F-C294-45D9-9031-A5382BD90A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Comparing Covid-19 Dynamics Across US Counties</a:t>
            </a:r>
          </a:p>
        </p:txBody>
      </p:sp>
    </p:spTree>
    <p:extLst>
      <p:ext uri="{BB962C8B-B14F-4D97-AF65-F5344CB8AC3E}">
        <p14:creationId xmlns:p14="http://schemas.microsoft.com/office/powerpoint/2010/main" val="24656166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1D2A450A-71AF-4646-B112-6EA1B7791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512" y="-1614488"/>
            <a:ext cx="10086975" cy="100869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04F580-E060-4676-A7A0-2694004C55D3}"/>
              </a:ext>
            </a:extLst>
          </p:cNvPr>
          <p:cNvSpPr txBox="1"/>
          <p:nvPr/>
        </p:nvSpPr>
        <p:spPr>
          <a:xfrm>
            <a:off x="3624296" y="177554"/>
            <a:ext cx="4943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Urban Vs. Rural Classification According to the CDC</a:t>
            </a:r>
          </a:p>
        </p:txBody>
      </p:sp>
    </p:spTree>
    <p:extLst>
      <p:ext uri="{BB962C8B-B14F-4D97-AF65-F5344CB8AC3E}">
        <p14:creationId xmlns:p14="http://schemas.microsoft.com/office/powerpoint/2010/main" val="2917275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6B1B31AB-AEF9-410B-BAD0-B37CAE23F3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21" y="1563768"/>
            <a:ext cx="5935133" cy="3730464"/>
          </a:xfrm>
          <a:prstGeom prst="rect">
            <a:avLst/>
          </a:prstGeom>
        </p:spPr>
      </p:pic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F330E9A0-4A49-4B7E-A636-44A5FFEBB4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48" y="1563768"/>
            <a:ext cx="5935131" cy="3730464"/>
          </a:xfrm>
          <a:prstGeom prst="rect">
            <a:avLst/>
          </a:prstGeom>
        </p:spPr>
      </p:pic>
      <p:pic>
        <p:nvPicPr>
          <p:cNvPr id="11" name="Picture 4" descr="HRSA awards CWRU $1.9M Integrated Behavioral Health Training program grant  | Jack, Joseph and Morton Mandel School of Applied Social Sciences | Case  Western Reserve University">
            <a:extLst>
              <a:ext uri="{FF2B5EF4-FFF2-40B4-BE49-F238E27FC236}">
                <a16:creationId xmlns:a16="http://schemas.microsoft.com/office/drawing/2014/main" id="{64DB6D7F-AC84-404E-A8DA-65A0F93C21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5" y="11193"/>
            <a:ext cx="29527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Thumbnail of official CDC logo.">
            <a:extLst>
              <a:ext uri="{FF2B5EF4-FFF2-40B4-BE49-F238E27FC236}">
                <a16:creationId xmlns:a16="http://schemas.microsoft.com/office/drawing/2014/main" id="{261E2A5B-1905-44C6-98C1-C4B77F4C87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72" t="27934" r="19467" b="29441"/>
          <a:stretch/>
        </p:blipFill>
        <p:spPr bwMode="auto">
          <a:xfrm>
            <a:off x="8691032" y="379453"/>
            <a:ext cx="1428750" cy="816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6245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EB98A-ACC1-41D5-A9AA-EED22E5E8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Reproductive Number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04595-A776-4EEA-9BFD-38F444986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R0 – Basic reproductive number</a:t>
            </a:r>
          </a:p>
          <a:p>
            <a:pPr lvl="1"/>
            <a:r>
              <a:rPr lang="en-US" dirty="0"/>
              <a:t>Assumes population has no infections</a:t>
            </a:r>
          </a:p>
          <a:p>
            <a:pPr lvl="1"/>
            <a:r>
              <a:rPr lang="en-US" dirty="0"/>
              <a:t>Expected number of cases generated by one individual</a:t>
            </a:r>
          </a:p>
          <a:p>
            <a:endParaRPr lang="en-US" dirty="0"/>
          </a:p>
          <a:p>
            <a:r>
              <a:rPr lang="en-US" dirty="0"/>
              <a:t>Rt  – Effective Reproductive Number</a:t>
            </a:r>
          </a:p>
          <a:p>
            <a:pPr lvl="1"/>
            <a:r>
              <a:rPr lang="en-US" dirty="0"/>
              <a:t>Cases generate at specific time in population</a:t>
            </a:r>
          </a:p>
        </p:txBody>
      </p:sp>
    </p:spTree>
    <p:extLst>
      <p:ext uri="{BB962C8B-B14F-4D97-AF65-F5344CB8AC3E}">
        <p14:creationId xmlns:p14="http://schemas.microsoft.com/office/powerpoint/2010/main" val="2051070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ig. 4">
            <a:extLst>
              <a:ext uri="{FF2B5EF4-FFF2-40B4-BE49-F238E27FC236}">
                <a16:creationId xmlns:a16="http://schemas.microsoft.com/office/drawing/2014/main" id="{AF4A54B8-4ADB-44AC-80C2-783790A281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60695" r="-328"/>
          <a:stretch/>
        </p:blipFill>
        <p:spPr bwMode="auto">
          <a:xfrm>
            <a:off x="1071899" y="642937"/>
            <a:ext cx="10048202" cy="557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E43231-D02F-4F59-8F64-6A868AFE1281}"/>
              </a:ext>
            </a:extLst>
          </p:cNvPr>
          <p:cNvSpPr txBox="1"/>
          <p:nvPr/>
        </p:nvSpPr>
        <p:spPr>
          <a:xfrm>
            <a:off x="4486392" y="273605"/>
            <a:ext cx="3219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Map of Predicted R0 per County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971007-3D99-4761-860A-D0C1D7FB1201}"/>
              </a:ext>
            </a:extLst>
          </p:cNvPr>
          <p:cNvSpPr txBox="1"/>
          <p:nvPr/>
        </p:nvSpPr>
        <p:spPr>
          <a:xfrm>
            <a:off x="9982930" y="6488668"/>
            <a:ext cx="227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Ives and Bozzuto 2021</a:t>
            </a:r>
          </a:p>
        </p:txBody>
      </p:sp>
    </p:spTree>
    <p:extLst>
      <p:ext uri="{BB962C8B-B14F-4D97-AF65-F5344CB8AC3E}">
        <p14:creationId xmlns:p14="http://schemas.microsoft.com/office/powerpoint/2010/main" val="3002140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29EE0EC-2255-48EE-B98F-73D0BAD28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263094"/>
            <a:ext cx="7924800" cy="4331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BB3C724-CF4B-42C2-B921-73CB521D58F6}"/>
              </a:ext>
            </a:extLst>
          </p:cNvPr>
          <p:cNvSpPr txBox="1"/>
          <p:nvPr/>
        </p:nvSpPr>
        <p:spPr>
          <a:xfrm>
            <a:off x="7620000" y="5594905"/>
            <a:ext cx="19002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Ahmed et al. 2021</a:t>
            </a:r>
          </a:p>
        </p:txBody>
      </p:sp>
    </p:spTree>
    <p:extLst>
      <p:ext uri="{BB962C8B-B14F-4D97-AF65-F5344CB8AC3E}">
        <p14:creationId xmlns:p14="http://schemas.microsoft.com/office/powerpoint/2010/main" val="233398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C8A39CC-CECC-4B69-AE1B-83AFB604B03E}"/>
              </a:ext>
            </a:extLst>
          </p:cNvPr>
          <p:cNvSpPr txBox="1"/>
          <p:nvPr/>
        </p:nvSpPr>
        <p:spPr>
          <a:xfrm>
            <a:off x="5000342" y="230820"/>
            <a:ext cx="2188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R(t) Values by County</a:t>
            </a:r>
          </a:p>
        </p:txBody>
      </p:sp>
      <p:pic>
        <p:nvPicPr>
          <p:cNvPr id="17" name="Picture 16" descr="Map&#10;&#10;Description automatically generated">
            <a:extLst>
              <a:ext uri="{FF2B5EF4-FFF2-40B4-BE49-F238E27FC236}">
                <a16:creationId xmlns:a16="http://schemas.microsoft.com/office/drawing/2014/main" id="{FC5EC9F5-0AD4-43B1-8B08-AC8B2AFA70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0"/>
            <a:ext cx="11201400" cy="68580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6FC69B8-F44D-420D-865D-FB37B1583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40" y="5419524"/>
            <a:ext cx="676369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34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6F085-53A6-4EF0-BFC8-0F78E15AC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Omicron Variant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ADE7DD-E3F0-496B-8FE9-9150B54950F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Mutation in Spike Proteins</a:t>
            </a:r>
          </a:p>
          <a:p>
            <a:r>
              <a:rPr lang="en-US" dirty="0"/>
              <a:t>Detected in 15 countries including Canada</a:t>
            </a:r>
          </a:p>
          <a:p>
            <a:endParaRPr lang="en-US" dirty="0"/>
          </a:p>
        </p:txBody>
      </p:sp>
      <p:pic>
        <p:nvPicPr>
          <p:cNvPr id="6146" name="Picture 2" descr="How Did the New Covid Variant, Omicron, Get Its Name? - The New York Times">
            <a:extLst>
              <a:ext uri="{FF2B5EF4-FFF2-40B4-BE49-F238E27FC236}">
                <a16:creationId xmlns:a16="http://schemas.microsoft.com/office/drawing/2014/main" id="{EFB3611B-4489-480A-8805-7D84CABFA55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78412"/>
            <a:ext cx="5181600" cy="3445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C36C78-F1E2-4D31-B91E-716840797E7E}"/>
              </a:ext>
            </a:extLst>
          </p:cNvPr>
          <p:cNvSpPr txBox="1"/>
          <p:nvPr/>
        </p:nvSpPr>
        <p:spPr>
          <a:xfrm>
            <a:off x="10300306" y="5807631"/>
            <a:ext cx="10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NY Times</a:t>
            </a:r>
          </a:p>
        </p:txBody>
      </p:sp>
    </p:spTree>
    <p:extLst>
      <p:ext uri="{BB962C8B-B14F-4D97-AF65-F5344CB8AC3E}">
        <p14:creationId xmlns:p14="http://schemas.microsoft.com/office/powerpoint/2010/main" val="34770358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Map&#10;&#10;Description automatically generated">
            <a:extLst>
              <a:ext uri="{FF2B5EF4-FFF2-40B4-BE49-F238E27FC236}">
                <a16:creationId xmlns:a16="http://schemas.microsoft.com/office/drawing/2014/main" id="{90D7711F-F58B-4C07-BFF2-627A8B71D7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0"/>
            <a:ext cx="112014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53938D8-EAA7-4F29-B491-7E96F4032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40" y="5419524"/>
            <a:ext cx="676369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35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E7BF2-0313-4D2D-A00C-B1537AA14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CE79FD-3CB3-48F7-9ADA-134B1A076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Rural counties are at higher risk for Covid</a:t>
            </a:r>
          </a:p>
          <a:p>
            <a:endParaRPr lang="en-US" dirty="0"/>
          </a:p>
          <a:p>
            <a:r>
              <a:rPr lang="en-US" dirty="0"/>
              <a:t>Mask Mandates do help reduce average spread</a:t>
            </a:r>
          </a:p>
          <a:p>
            <a:endParaRPr lang="en-US" dirty="0"/>
          </a:p>
          <a:p>
            <a:r>
              <a:rPr lang="en-US" dirty="0"/>
              <a:t>Omicron is going to have a drastic effect on Covid-cases</a:t>
            </a:r>
          </a:p>
        </p:txBody>
      </p:sp>
    </p:spTree>
    <p:extLst>
      <p:ext uri="{BB962C8B-B14F-4D97-AF65-F5344CB8AC3E}">
        <p14:creationId xmlns:p14="http://schemas.microsoft.com/office/powerpoint/2010/main" val="1599565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54B72-2AD3-457B-B958-1F7E77D95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6D8921-21A7-4D17-AB32-EC15D9C94A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877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96B2200-2432-4A02-8010-72727770B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 - 19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D6204DA-A691-4CF9-AB59-63A75C3272D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First Case in US in January 2020</a:t>
            </a:r>
          </a:p>
          <a:p>
            <a:r>
              <a:rPr lang="en-US" dirty="0"/>
              <a:t>Vaccine became widely available in Mid-April 2021</a:t>
            </a:r>
          </a:p>
          <a:p>
            <a:r>
              <a:rPr lang="en-US" dirty="0"/>
              <a:t>Delta variant introduced US around June 2021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30DADF1-1D45-480E-9060-D64262252FD4}"/>
              </a:ext>
            </a:extLst>
          </p:cNvPr>
          <p:cNvSpPr txBox="1"/>
          <p:nvPr/>
        </p:nvSpPr>
        <p:spPr>
          <a:xfrm>
            <a:off x="10207884" y="5090469"/>
            <a:ext cx="1418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Nytimes.com</a:t>
            </a:r>
          </a:p>
        </p:txBody>
      </p:sp>
      <p:pic>
        <p:nvPicPr>
          <p:cNvPr id="4100" name="Picture 4" descr="Coronavirus Briefing: What Happened Today - The New York Times">
            <a:extLst>
              <a:ext uri="{FF2B5EF4-FFF2-40B4-BE49-F238E27FC236}">
                <a16:creationId xmlns:a16="http://schemas.microsoft.com/office/drawing/2014/main" id="{E6405B07-1FDB-4448-B46E-8BEABA25C8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3992" y="1767530"/>
            <a:ext cx="4982101" cy="3322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6777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5A64-D31D-4F1E-B206-B1B1A16DA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A2333-CEC6-43CB-BFF0-930E6DCDD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much actual study into county level dynamics.</a:t>
            </a:r>
          </a:p>
          <a:p>
            <a:endParaRPr lang="en-US" dirty="0"/>
          </a:p>
          <a:p>
            <a:r>
              <a:rPr lang="en-US" dirty="0"/>
              <a:t>Lack of data on Urban vs Rural Populations</a:t>
            </a:r>
          </a:p>
          <a:p>
            <a:pPr lvl="1"/>
            <a:r>
              <a:rPr lang="en-US" dirty="0"/>
              <a:t>Expect Urban to have a higher prevalence</a:t>
            </a:r>
          </a:p>
          <a:p>
            <a:endParaRPr lang="en-US" b="1" dirty="0"/>
          </a:p>
          <a:p>
            <a:r>
              <a:rPr lang="en-US" dirty="0"/>
              <a:t>Help identify high risk counties</a:t>
            </a:r>
          </a:p>
        </p:txBody>
      </p:sp>
    </p:spTree>
    <p:extLst>
      <p:ext uri="{BB962C8B-B14F-4D97-AF65-F5344CB8AC3E}">
        <p14:creationId xmlns:p14="http://schemas.microsoft.com/office/powerpoint/2010/main" val="1865347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C172D-D1A0-4E3C-8EE7-1F361BB94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D7990-A8DE-40BE-8CF8-FF964629FB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NYTimes Covid Data</a:t>
            </a:r>
          </a:p>
          <a:p>
            <a:endParaRPr lang="en-US" dirty="0"/>
          </a:p>
          <a:p>
            <a:r>
              <a:rPr lang="en-US" dirty="0"/>
              <a:t>Population Census Estimates</a:t>
            </a:r>
          </a:p>
        </p:txBody>
      </p:sp>
    </p:spTree>
    <p:extLst>
      <p:ext uri="{BB962C8B-B14F-4D97-AF65-F5344CB8AC3E}">
        <p14:creationId xmlns:p14="http://schemas.microsoft.com/office/powerpoint/2010/main" val="3777365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6" name="Picture 25" descr="Map&#10;&#10;Description automatically generated">
            <a:extLst>
              <a:ext uri="{FF2B5EF4-FFF2-40B4-BE49-F238E27FC236}">
                <a16:creationId xmlns:a16="http://schemas.microsoft.com/office/drawing/2014/main" id="{622F8673-3D19-4419-9E42-B1A334AD07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1" y="1"/>
            <a:ext cx="11205468" cy="68604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651C3FC3-901B-45A9-8941-1C21788F33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31" y="5371893"/>
            <a:ext cx="1124107" cy="1486107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EF6DA11-52D7-44EB-A009-19E5DBC7D799}"/>
              </a:ext>
            </a:extLst>
          </p:cNvPr>
          <p:cNvSpPr/>
          <p:nvPr/>
        </p:nvSpPr>
        <p:spPr>
          <a:xfrm>
            <a:off x="8258783" y="4095344"/>
            <a:ext cx="272374" cy="267511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18D9DFB-7AF8-4570-B1E1-389A42E15913}"/>
              </a:ext>
            </a:extLst>
          </p:cNvPr>
          <p:cNvSpPr/>
          <p:nvPr/>
        </p:nvSpPr>
        <p:spPr>
          <a:xfrm>
            <a:off x="2166025" y="3429000"/>
            <a:ext cx="509082" cy="530157"/>
          </a:xfrm>
          <a:prstGeom prst="ellipse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0585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821672-FCDC-40BE-A3DB-C6D48D16A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0"/>
            <a:ext cx="112014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E01EC0-CE52-49C5-B8E9-E84752B0744C}"/>
              </a:ext>
            </a:extLst>
          </p:cNvPr>
          <p:cNvSpPr txBox="1"/>
          <p:nvPr/>
        </p:nvSpPr>
        <p:spPr>
          <a:xfrm>
            <a:off x="4892689" y="230819"/>
            <a:ext cx="2406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Map of Mask Mandates</a:t>
            </a:r>
          </a:p>
        </p:txBody>
      </p:sp>
    </p:spTree>
    <p:extLst>
      <p:ext uri="{BB962C8B-B14F-4D97-AF65-F5344CB8AC3E}">
        <p14:creationId xmlns:p14="http://schemas.microsoft.com/office/powerpoint/2010/main" val="3166902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94F63922-6171-46E0-B15F-C4C391567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575" y="1027906"/>
            <a:ext cx="8180849" cy="51419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92D29D-1797-4F71-A1B3-3519A7CE9960}"/>
              </a:ext>
            </a:extLst>
          </p:cNvPr>
          <p:cNvSpPr txBox="1"/>
          <p:nvPr/>
        </p:nvSpPr>
        <p:spPr>
          <a:xfrm>
            <a:off x="4892689" y="230819"/>
            <a:ext cx="4802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Infection Prevalence Compared to mask mandate</a:t>
            </a:r>
          </a:p>
        </p:txBody>
      </p:sp>
    </p:spTree>
    <p:extLst>
      <p:ext uri="{BB962C8B-B14F-4D97-AF65-F5344CB8AC3E}">
        <p14:creationId xmlns:p14="http://schemas.microsoft.com/office/powerpoint/2010/main" val="135932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CC87BE-7E8B-4A7B-B2F2-678B610FCD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1355" y="1822450"/>
            <a:ext cx="3938587" cy="4351338"/>
          </a:xfrm>
        </p:spPr>
        <p:txBody>
          <a:bodyPr/>
          <a:lstStyle/>
          <a:p>
            <a:r>
              <a:rPr lang="en-US" dirty="0"/>
              <a:t>Urban Area:</a:t>
            </a:r>
          </a:p>
          <a:p>
            <a:pPr lvl="1"/>
            <a:r>
              <a:rPr lang="en-US" dirty="0"/>
              <a:t>Population </a:t>
            </a:r>
            <a:r>
              <a:rPr lang="en-US" b="0" i="0" dirty="0">
                <a:effectLst/>
              </a:rPr>
              <a:t>≥ 50,000</a:t>
            </a:r>
            <a:endParaRPr lang="en-US" dirty="0"/>
          </a:p>
          <a:p>
            <a:r>
              <a:rPr lang="en-US" dirty="0"/>
              <a:t>Rural:</a:t>
            </a:r>
          </a:p>
          <a:p>
            <a:pPr lvl="1"/>
            <a:r>
              <a:rPr lang="en-US" dirty="0"/>
              <a:t>Population &lt; 50,000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B53E54-1A57-4140-9EFA-293F8815FC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52059" y="1840205"/>
            <a:ext cx="3593237" cy="4351338"/>
          </a:xfrm>
        </p:spPr>
        <p:txBody>
          <a:bodyPr/>
          <a:lstStyle/>
          <a:p>
            <a:r>
              <a:rPr lang="en-US" dirty="0"/>
              <a:t>Urban Area:</a:t>
            </a:r>
          </a:p>
          <a:p>
            <a:pPr lvl="1"/>
            <a:r>
              <a:rPr lang="en-US" dirty="0"/>
              <a:t>Population </a:t>
            </a:r>
            <a:r>
              <a:rPr lang="en-US" b="0" i="0" dirty="0">
                <a:effectLst/>
              </a:rPr>
              <a:t>≥ 50,000</a:t>
            </a:r>
          </a:p>
          <a:p>
            <a:r>
              <a:rPr lang="en-US" dirty="0"/>
              <a:t>Urban Cluster:</a:t>
            </a:r>
          </a:p>
          <a:p>
            <a:pPr lvl="1"/>
            <a:r>
              <a:rPr lang="en-US" dirty="0"/>
              <a:t>Population </a:t>
            </a:r>
            <a:r>
              <a:rPr lang="en-US" b="0" i="0" dirty="0">
                <a:effectLst/>
              </a:rPr>
              <a:t>&lt; 50,000</a:t>
            </a:r>
          </a:p>
          <a:p>
            <a:pPr lvl="1"/>
            <a:r>
              <a:rPr lang="en-US" dirty="0"/>
              <a:t>Population </a:t>
            </a:r>
            <a:r>
              <a:rPr lang="en-US" b="0" i="0" dirty="0">
                <a:effectLst/>
              </a:rPr>
              <a:t>≥</a:t>
            </a:r>
            <a:r>
              <a:rPr lang="en-US" dirty="0"/>
              <a:t> 2,500</a:t>
            </a:r>
          </a:p>
          <a:p>
            <a:r>
              <a:rPr lang="en-US" dirty="0"/>
              <a:t>Rural:</a:t>
            </a:r>
          </a:p>
          <a:p>
            <a:pPr lvl="1"/>
            <a:r>
              <a:rPr lang="en-US" dirty="0"/>
              <a:t>Population &lt; 2,500</a:t>
            </a:r>
          </a:p>
        </p:txBody>
      </p:sp>
      <p:pic>
        <p:nvPicPr>
          <p:cNvPr id="3074" name="Picture 2" descr="Thumbnail of official CDC logo.">
            <a:extLst>
              <a:ext uri="{FF2B5EF4-FFF2-40B4-BE49-F238E27FC236}">
                <a16:creationId xmlns:a16="http://schemas.microsoft.com/office/drawing/2014/main" id="{8697178F-AEB3-489F-94CD-C6BE6E74A5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289" y="0"/>
            <a:ext cx="2390775" cy="1914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RSA awards CWRU $1.9M Integrated Behavioral Health Training program grant  | Jack, Joseph and Morton Mandel School of Applied Social Sciences | Case  Western Reserve University">
            <a:extLst>
              <a:ext uri="{FF2B5EF4-FFF2-40B4-BE49-F238E27FC236}">
                <a16:creationId xmlns:a16="http://schemas.microsoft.com/office/drawing/2014/main" id="{7DA3F0AC-5EF5-4896-A01A-5F3D63873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4273" y="158270"/>
            <a:ext cx="2952750" cy="1552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8618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24C25D2A-BD92-446E-830F-871A4F263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25" y="0"/>
            <a:ext cx="11334750" cy="71005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A1A107-07FD-4BD0-923C-C83755FDBEAE}"/>
              </a:ext>
            </a:extLst>
          </p:cNvPr>
          <p:cNvSpPr txBox="1"/>
          <p:nvPr/>
        </p:nvSpPr>
        <p:spPr>
          <a:xfrm>
            <a:off x="3624296" y="177554"/>
            <a:ext cx="5057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Urban Vs. Rural Classification According to the HRSA</a:t>
            </a:r>
          </a:p>
        </p:txBody>
      </p:sp>
    </p:spTree>
    <p:extLst>
      <p:ext uri="{BB962C8B-B14F-4D97-AF65-F5344CB8AC3E}">
        <p14:creationId xmlns:p14="http://schemas.microsoft.com/office/powerpoint/2010/main" val="4287520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238</Words>
  <Application>Microsoft Office PowerPoint</Application>
  <PresentationFormat>Widescreen</PresentationFormat>
  <Paragraphs>58</Paragraphs>
  <Slides>19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Comparing Covid-19 Dynamics Across US Counties</vt:lpstr>
      <vt:lpstr>Covid - 19</vt:lpstr>
      <vt:lpstr>Why is this important?</vt:lpstr>
      <vt:lpstr>Data Sources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Reproductive Number</vt:lpstr>
      <vt:lpstr>PowerPoint Presentation</vt:lpstr>
      <vt:lpstr>PowerPoint Presentation</vt:lpstr>
      <vt:lpstr>PowerPoint Presentation</vt:lpstr>
      <vt:lpstr>Omicron Variant</vt:lpstr>
      <vt:lpstr>PowerPoint Presentation</vt:lpstr>
      <vt:lpstr>Conclusions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Comparing Covid-19 Dynamics In Rural and Urban Counties </dc:title>
  <dc:creator>Nathaniel Haulk</dc:creator>
  <cp:lastModifiedBy>Nathaniel Haulk</cp:lastModifiedBy>
  <cp:revision>46</cp:revision>
  <dcterms:created xsi:type="dcterms:W3CDTF">2021-11-28T03:44:27Z</dcterms:created>
  <dcterms:modified xsi:type="dcterms:W3CDTF">2021-11-30T06:48:02Z</dcterms:modified>
</cp:coreProperties>
</file>

<file path=docProps/thumbnail.jpeg>
</file>